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8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6" r:id="rId20"/>
    <p:sldId id="291" r:id="rId21"/>
    <p:sldId id="290" r:id="rId22"/>
    <p:sldId id="287" r:id="rId23"/>
    <p:sldId id="288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ne Lee" initials="" lastIdx="16" clrIdx="0"/>
  <p:cmAuthor id="1" name="" initials="" lastIdx="2" clrIdx="1"/>
  <p:cmAuthor id="2" name="Daniel Corner" initials="DC" lastIdx="1" clrIdx="2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580" y="1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5:16.471" idx="1">
    <p:pos x="6000" y="0"/>
    <p:text>Circles are static but interactable, remove orange highlight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4:34.244" idx="10">
    <p:pos x="6000" y="0"/>
    <p:text>(in legend) Two circles only, one small and one big, side-by-side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8:02.694" idx="12">
    <p:pos x="6000" y="0"/>
    <p:text>https://material.io/design/environment/surfaces.html#properties</p:text>
  </p:cm>
  <p:cm authorId="0" dt="2018-05-09T18:51:00.776" idx="11">
    <p:pos x="1541" y="0"/>
    <p:text>"Graph View lets you compare job groups by what you care about most." [then explain the factors in more detail besides the options]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17:49:33.913" idx="2">
    <p:pos x="6000" y="300"/>
    <p:text>switch these to dotted lines
-Daniel Corner</p:text>
  </p:cm>
  <p:cm authorId="0" dt="2018-05-09T19:16:13.612" idx="13">
    <p:pos x="6000" y="100"/>
    <p:text>40k line needs explanation &amp; source</p:text>
  </p:cm>
  <p:cm authorId="1" dt="2018-05-09T19:20:09.698" idx="1">
    <p:pos x="6000" y="0"/>
    <p:text>is the trend line &amp; comment appropriate here?
-Daniel Corner</p:text>
  </p:cm>
  <p:cm authorId="0" dt="2018-05-09T19:20:09.698" idx="14">
    <p:pos x="6000" y="200"/>
    <p:text>Add one annotation for each view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9:23:57.941" idx="16">
    <p:pos x="6000" y="100"/>
    <p:text>favourite button in tootltip or favourites sideline - makes others translucent when hovered over</p:text>
  </p:cm>
  <p:cm authorId="0" dt="2018-05-09T19:27:35.494" idx="15">
    <p:pos x="6000" y="0"/>
    <p:text>Always show search box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7:33.005" idx="2">
    <p:pos x="6000" y="0"/>
    <p:text>provide next button for each instruction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10:19.863" idx="3">
    <p:pos x="6000" y="0"/>
    <p:text>Add a clickable progress bar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14:41.903" idx="4">
    <p:pos x="6000" y="0"/>
    <p:text>Adrianne will draft layout of tooltip</p:text>
  </p:cm>
  <p:cm authorId="0" dt="2018-05-09T18:14:41.903" idx="5">
    <p:pos x="6000" y="100"/>
    <p:text>Meanwhile, make the picture bigger, same shadow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24:01.265" idx="6">
    <p:pos x="6000" y="0"/>
    <p:text>Text changed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 1:
hover-to-zoom image containing most relevant job stats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1:36.723" idx="8">
    <p:pos x="6000" y="0"/>
    <p:text>"Reset Filters" is a global reset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5:51.477" idx="9">
    <p:pos x="6000" y="0"/>
    <p:text>"Equal sizes"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47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24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537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162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52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38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jobbank.gc.ca/LMI_report_area.do;jsessionid=DBC5250FB4D52AF7B09A2E433DD7F737.imnav75?&amp;area=9219&amp;reportOption=outloo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900" dirty="0" smtClean="0"/>
              <a:t>Tutorial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55175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l="2630" t="66836" r="57929" b="19932"/>
          <a:stretch/>
        </p:blipFill>
        <p:spPr>
          <a:xfrm>
            <a:off x="1611085" y="4415246"/>
            <a:ext cx="3734173" cy="7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8211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T</a:t>
            </a:r>
            <a: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he skill sliders let you look at jobs that </a:t>
            </a:r>
            <a:r>
              <a:rPr lang="en-US" sz="1800">
                <a:solidFill>
                  <a:srgbClr val="009900"/>
                </a:solidFill>
              </a:rPr>
              <a:t>use different amounts of various </a:t>
            </a:r>
            <a: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skillsets.</a:t>
            </a:r>
            <a:endParaRPr sz="18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endParaRPr sz="1800">
              <a:solidFill>
                <a:srgbClr val="0099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Move the slider handle below to “Lots” to see which jobs use more math skills.</a:t>
            </a:r>
            <a: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0616" y="4081598"/>
            <a:ext cx="25050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l="259" t="36360" r="63643" b="31522"/>
          <a:stretch/>
        </p:blipFill>
        <p:spPr>
          <a:xfrm>
            <a:off x="1810616" y="4081598"/>
            <a:ext cx="3317966" cy="15327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The skill sliders let you look at jobs that use different amounts of various skillsets.</a:t>
            </a:r>
            <a:endParaRPr sz="1800">
              <a:solidFill>
                <a:srgbClr val="00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endParaRPr sz="1800">
              <a:solidFill>
                <a:srgbClr val="00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Move the slider handle below to “Lots” to see which jobs use more math skills.</a:t>
            </a:r>
            <a:endParaRPr sz="1800">
              <a:solidFill>
                <a:srgbClr val="0099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r="45738" b="-2467"/>
          <a:stretch/>
        </p:blipFill>
        <p:spPr>
          <a:xfrm>
            <a:off x="1810617" y="4081598"/>
            <a:ext cx="1359304" cy="4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l="39847" t="42952" r="44255" b="44321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1114" y="5786852"/>
            <a:ext cx="1762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Shape 207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8439" y="4943927"/>
            <a:ext cx="1762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by: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8349" y="3025297"/>
            <a:ext cx="1871391" cy="686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l="16848" t="16662" r="18248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68051" t="27200" r="6850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89182" t="57659" r="8723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2" y="1155077"/>
            <a:ext cx="482917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3577" y="2587147"/>
            <a:ext cx="22288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Jobs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900" dirty="0" smtClean="0"/>
              <a:t>Main page</a:t>
            </a:r>
            <a:endParaRPr sz="19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099893" y="0"/>
            <a:ext cx="4918769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New verbose skill titles (with “inactive text” </a:t>
            </a:r>
            <a:r>
              <a:rPr lang="en-US" dirty="0" err="1" smtClean="0"/>
              <a:t>colour</a:t>
            </a:r>
            <a:r>
              <a:rPr lang="en-US" dirty="0" smtClean="0"/>
              <a:t>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31" y="301775"/>
            <a:ext cx="9145209" cy="6631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98" y="53163"/>
            <a:ext cx="7410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Tooltip currently </a:t>
            </a:r>
            <a:r>
              <a:rPr lang="en-US" dirty="0"/>
              <a:t>contains 3 carousel </a:t>
            </a:r>
            <a:r>
              <a:rPr lang="en-US" dirty="0" smtClean="0"/>
              <a:t>slides (most important first):</a:t>
            </a:r>
          </a:p>
          <a:p>
            <a:pPr marL="342900" indent="-342900">
              <a:buAutoNum type="arabicPeriod"/>
            </a:pPr>
            <a:r>
              <a:rPr lang="en-US" dirty="0" smtClean="0"/>
              <a:t>Filled map of available program locations (+ tuition cost and/or years of study?)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Zoomable</a:t>
            </a:r>
            <a:r>
              <a:rPr lang="en-US" dirty="0" smtClean="0"/>
              <a:t> job stats &amp; x/5 star rating</a:t>
            </a:r>
          </a:p>
          <a:p>
            <a:pPr marL="342900" indent="-342900">
              <a:buAutoNum type="arabicPeriod"/>
            </a:pPr>
            <a:r>
              <a:rPr lang="en-US" dirty="0"/>
              <a:t>?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6" y="204716"/>
            <a:ext cx="1203241" cy="1746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23" y="3094073"/>
            <a:ext cx="3933493" cy="3525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8" y="1222714"/>
            <a:ext cx="3881482" cy="5635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5597" y="2107353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6194349" y="418538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  <a:endParaRPr 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10047937" y="1691854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</a:t>
            </a:r>
            <a:endParaRPr lang="en-US" sz="4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" t="46841" r="-3048"/>
          <a:stretch/>
        </p:blipFill>
        <p:spPr>
          <a:xfrm>
            <a:off x="8497562" y="3359186"/>
            <a:ext cx="3999763" cy="29956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77" y="750628"/>
            <a:ext cx="9653722" cy="7001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33" y="3140608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02" y="3171853"/>
            <a:ext cx="5658371" cy="426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4578" y="-80369"/>
            <a:ext cx="1083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Filled map: provinces where programs are available, hover on provinces to show list of {schools, cities}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1475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77" y="696037"/>
            <a:ext cx="9653722" cy="7001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33" y="3140608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924578" y="-80369"/>
            <a:ext cx="1083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Job stats: box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1315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05" y="764274"/>
            <a:ext cx="9872420" cy="7112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133" y="3140608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941695" y="0"/>
            <a:ext cx="12132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Employment outlook (available </a:t>
            </a:r>
            <a:r>
              <a:rPr lang="en-US" dirty="0"/>
              <a:t>at </a:t>
            </a:r>
            <a:r>
              <a:rPr lang="en-US" dirty="0">
                <a:hlinkClick r:id="rId4"/>
              </a:rPr>
              <a:t>https://www.jobbank.gc.ca/LMI_report_area.do;jsessionid=DBC5250FB4D52AF7B09A2E433DD7F737.imnav75?&amp;</a:t>
            </a:r>
            <a:r>
              <a:rPr lang="en-US" dirty="0" smtClean="0">
                <a:hlinkClick r:id="rId4"/>
              </a:rPr>
              <a:t>area=9219&amp;reportOption=outlook</a:t>
            </a:r>
            <a:r>
              <a:rPr lang="en-US" dirty="0" smtClean="0"/>
              <a:t> )</a:t>
            </a:r>
          </a:p>
          <a:p>
            <a:r>
              <a:rPr lang="en-US" dirty="0" smtClean="0"/>
              <a:t>Select relevant info to include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90" y="4185882"/>
            <a:ext cx="238125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8006" y="4841450"/>
            <a:ext cx="7037110" cy="44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456"/>
            <a:ext cx="5561746" cy="5288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1314" y="313196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Favourites</a:t>
            </a:r>
            <a:r>
              <a:rPr lang="en-US" dirty="0" smtClean="0"/>
              <a:t> panel on right side – hover to highlight the </a:t>
            </a:r>
            <a:r>
              <a:rPr lang="en-US" dirty="0" err="1" smtClean="0"/>
              <a:t>favourited</a:t>
            </a:r>
            <a:r>
              <a:rPr lang="en-US" dirty="0" smtClean="0"/>
              <a:t> job group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49" y="1240555"/>
            <a:ext cx="5760052" cy="49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4903" y="-27997"/>
            <a:ext cx="751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Colour</a:t>
            </a:r>
            <a:r>
              <a:rPr lang="en-US" dirty="0" smtClean="0"/>
              <a:t> legend with centered labels (should </a:t>
            </a:r>
            <a:r>
              <a:rPr lang="en-US" dirty="0" err="1" smtClean="0"/>
              <a:t>favourites</a:t>
            </a:r>
            <a:r>
              <a:rPr lang="en-US" dirty="0" smtClean="0"/>
              <a:t> collapse on </a:t>
            </a:r>
            <a:r>
              <a:rPr lang="en-US" dirty="0" err="1" smtClean="0"/>
              <a:t>colour</a:t>
            </a:r>
            <a:r>
              <a:rPr lang="en-US" dirty="0" smtClean="0"/>
              <a:t> legend click?)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8" y="267325"/>
            <a:ext cx="9921922" cy="6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02" y="0"/>
            <a:ext cx="88487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51" y="0"/>
            <a:ext cx="8672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5344" y="0"/>
            <a:ext cx="77013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2361825" y="2009825"/>
            <a:ext cx="1509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4343" y="0"/>
            <a:ext cx="7323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9853747" y="1433788"/>
            <a:ext cx="202474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by colour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(need a “reset” button here or add to “Reset Filters” function?)</a:t>
            </a:r>
            <a:endParaRPr/>
          </a:p>
        </p:txBody>
      </p:sp>
      <p:cxnSp>
        <p:nvCxnSpPr>
          <p:cNvPr id="289" name="Shape 289"/>
          <p:cNvCxnSpPr>
            <a:stCxn id="288" idx="2"/>
            <a:endCxn id="287" idx="3"/>
          </p:cNvCxnSpPr>
          <p:nvPr/>
        </p:nvCxnSpPr>
        <p:spPr>
          <a:xfrm flipH="1">
            <a:off x="9757619" y="3188114"/>
            <a:ext cx="1108500" cy="24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175" y="0"/>
            <a:ext cx="71016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5270" y="4841966"/>
            <a:ext cx="1207977" cy="66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175" y="0"/>
            <a:ext cx="71016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7335" y="0"/>
            <a:ext cx="73773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5256" y="5033554"/>
            <a:ext cx="881092" cy="50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384" y="80963"/>
            <a:ext cx="11631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1 of 5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6205" y="4156075"/>
            <a:ext cx="15335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9969" y="2889251"/>
            <a:ext cx="14287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0581" y="1088811"/>
            <a:ext cx="39243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1511539" y="1600200"/>
            <a:ext cx="356285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 was made to help </a:t>
            </a:r>
            <a:r>
              <a:rPr lang="en-US" sz="2400" b="1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simplify career decisions 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for high school student</a:t>
            </a: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5175" y="0"/>
            <a:ext cx="71016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1383" y="5033554"/>
            <a:ext cx="88109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683" y="0"/>
            <a:ext cx="729663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8041383" y="2063933"/>
            <a:ext cx="299475" cy="283369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10028725" y="3233175"/>
            <a:ext cx="1669500" cy="157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9969950" y="4867400"/>
            <a:ext cx="16695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Usually, jobs that need more education have higher incomes.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average income and years of study. </a:t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12027400" y="3233175"/>
            <a:ext cx="1669500" cy="157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11968625" y="4867400"/>
            <a:ext cx="1916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more jobs are available, the easier it might be to get hired.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average income and how many jobs are available.</a:t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4026075" y="3233175"/>
            <a:ext cx="1669500" cy="157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3967300" y="4867400"/>
            <a:ext cx="1916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Machines are getting better at performing new tasks every day.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risk that job tasks will be taken over by machines </a:t>
            </a:r>
            <a:r>
              <a:rPr lang="en-US">
                <a:solidFill>
                  <a:schemeClr val="dk1"/>
                </a:solidFill>
              </a:rPr>
              <a:t>and how many jobs are available.</a:t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10160014" y="3568125"/>
            <a:ext cx="1451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Income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Years of study [incl. icons]</a:t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12136289" y="3568125"/>
            <a:ext cx="1451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Income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jobs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[icon of people]</a:t>
            </a: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14112564" y="3568125"/>
            <a:ext cx="1451700" cy="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vs.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jobs [incl. robot and people]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1383" y="5033554"/>
            <a:ext cx="881092" cy="5095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/>
          <p:nvPr/>
        </p:nvSpPr>
        <p:spPr>
          <a:xfrm>
            <a:off x="8041383" y="2063933"/>
            <a:ext cx="299475" cy="283369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9129" y="0"/>
            <a:ext cx="693374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Shape 327"/>
          <p:cNvCxnSpPr/>
          <p:nvPr/>
        </p:nvCxnSpPr>
        <p:spPr>
          <a:xfrm flipH="1">
            <a:off x="3996647" y="3092521"/>
            <a:ext cx="3791166" cy="131164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8" name="Shape 328"/>
          <p:cNvCxnSpPr/>
          <p:nvPr/>
        </p:nvCxnSpPr>
        <p:spPr>
          <a:xfrm rot="10800000">
            <a:off x="5633663" y="2616535"/>
            <a:ext cx="1013717" cy="8124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9" name="Shape 329"/>
          <p:cNvSpPr txBox="1"/>
          <p:nvPr/>
        </p:nvSpPr>
        <p:spPr>
          <a:xfrm>
            <a:off x="4693578" y="2023531"/>
            <a:ext cx="188017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expected the more a person has studied the greater salary they tend to earn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275" y="0"/>
            <a:ext cx="70794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7446" y="0"/>
            <a:ext cx="699710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028" y="0"/>
            <a:ext cx="7815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631370" y="1895342"/>
            <a:ext cx="15566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“sticky zones” on sides</a:t>
            </a:r>
            <a:endParaRPr/>
          </a:p>
        </p:txBody>
      </p:sp>
      <p:cxnSp>
        <p:nvCxnSpPr>
          <p:cNvPr id="346" name="Shape 346"/>
          <p:cNvCxnSpPr>
            <a:stCxn id="345" idx="2"/>
          </p:cNvCxnSpPr>
          <p:nvPr/>
        </p:nvCxnSpPr>
        <p:spPr>
          <a:xfrm>
            <a:off x="1409699" y="2541673"/>
            <a:ext cx="950400" cy="2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279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You can use Pave to </a:t>
            </a: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quickly compare many </a:t>
            </a: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different career</a:t>
            </a:r>
            <a:r>
              <a:rPr lang="en-US" sz="2800">
                <a:solidFill>
                  <a:srgbClr val="009900"/>
                </a:solidFill>
              </a:rPr>
              <a:t>s</a:t>
            </a: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262" y="4038735"/>
            <a:ext cx="159067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2 of 5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7038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</a:rPr>
              <a:t>The circles on the right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represent job groups.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Hover over the </a:t>
            </a:r>
            <a:r>
              <a:rPr lang="en-US" sz="2400">
                <a:solidFill>
                  <a:srgbClr val="009900"/>
                </a:solidFill>
              </a:rPr>
              <a:t>circles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to see the job group details.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4685" y="919163"/>
            <a:ext cx="5114925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9844" y="572589"/>
            <a:ext cx="5514975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43180"/>
          <a:stretch/>
        </p:blipFill>
        <p:spPr>
          <a:xfrm>
            <a:off x="5495109" y="842962"/>
            <a:ext cx="5006203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7379898" y="1005840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25" name="Shape 125"/>
          <p:cNvCxnSpPr/>
          <p:nvPr/>
        </p:nvCxnSpPr>
        <p:spPr>
          <a:xfrm>
            <a:off x="7726305" y="1462260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6302" y="1375172"/>
            <a:ext cx="1206750" cy="127026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27" name="Shape 127"/>
          <p:cNvCxnSpPr/>
          <p:nvPr/>
        </p:nvCxnSpPr>
        <p:spPr>
          <a:xfrm>
            <a:off x="6338036" y="2398905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7038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</a:rPr>
              <a:t>The circles on the right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represent job groups.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Hover over the </a:t>
            </a:r>
            <a:r>
              <a:rPr lang="en-US" sz="2400">
                <a:solidFill>
                  <a:srgbClr val="009900"/>
                </a:solidFill>
              </a:rPr>
              <a:t>circles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to see the job group details.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2262" y="4038735"/>
            <a:ext cx="159067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43178"/>
          <a:stretch/>
        </p:blipFill>
        <p:spPr>
          <a:xfrm>
            <a:off x="5495109" y="842962"/>
            <a:ext cx="5006204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345259" y="1184366"/>
            <a:ext cx="9927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7379898" y="1005840"/>
            <a:ext cx="15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39" name="Shape 139"/>
          <p:cNvCxnSpPr/>
          <p:nvPr/>
        </p:nvCxnSpPr>
        <p:spPr>
          <a:xfrm>
            <a:off x="7726305" y="1462260"/>
            <a:ext cx="65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6302" y="1375172"/>
            <a:ext cx="1206600" cy="12702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41" name="Shape 141"/>
          <p:cNvCxnSpPr/>
          <p:nvPr/>
        </p:nvCxnSpPr>
        <p:spPr>
          <a:xfrm>
            <a:off x="6338036" y="2398905"/>
            <a:ext cx="363600" cy="2916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" name="Shape 142"/>
          <p:cNvSpPr/>
          <p:nvPr/>
        </p:nvSpPr>
        <p:spPr>
          <a:xfrm>
            <a:off x="1517400" y="39575"/>
            <a:ext cx="8983800" cy="151800"/>
          </a:xfrm>
          <a:prstGeom prst="rect">
            <a:avLst/>
          </a:prstGeom>
          <a:solidFill>
            <a:srgbClr val="00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6097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8585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1209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3590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2239" y="4725352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7780494" y="1058091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57" name="Shape 157"/>
          <p:cNvCxnSpPr/>
          <p:nvPr/>
        </p:nvCxnSpPr>
        <p:spPr>
          <a:xfrm>
            <a:off x="8126901" y="1514511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6180" y="682595"/>
            <a:ext cx="1914300" cy="2015100"/>
          </a:xfrm>
          <a:prstGeom prst="ellipse">
            <a:avLst/>
          </a:prstGeom>
          <a:noFill/>
          <a:ln>
            <a:noFill/>
          </a:ln>
          <a:effectLst>
            <a:outerShdw blurRad="214313" dist="200025" dir="4020000" rotWithShape="0">
              <a:srgbClr val="000000">
                <a:alpha val="21960"/>
              </a:srgbClr>
            </a:outerShdw>
          </a:effectLst>
        </p:spPr>
      </p:pic>
      <p:cxnSp>
        <p:nvCxnSpPr>
          <p:cNvPr id="159" name="Shape 159"/>
          <p:cNvCxnSpPr/>
          <p:nvPr/>
        </p:nvCxnSpPr>
        <p:spPr>
          <a:xfrm>
            <a:off x="6725500" y="2451156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2239" y="4725352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92258" y="3322862"/>
            <a:ext cx="14287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57270"/>
          <a:stretch/>
        </p:blipFill>
        <p:spPr>
          <a:xfrm>
            <a:off x="9263508" y="4744402"/>
            <a:ext cx="1428750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6196" y="4420552"/>
            <a:ext cx="1447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0737670" y="3322862"/>
            <a:ext cx="142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stuff?!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7824036" y="1058091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74" name="Shape 174"/>
          <p:cNvCxnSpPr/>
          <p:nvPr/>
        </p:nvCxnSpPr>
        <p:spPr>
          <a:xfrm>
            <a:off x="8170443" y="1514511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53422" y="1427423"/>
            <a:ext cx="1206750" cy="127026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76" name="Shape 176"/>
          <p:cNvCxnSpPr/>
          <p:nvPr/>
        </p:nvCxnSpPr>
        <p:spPr>
          <a:xfrm>
            <a:off x="6745156" y="2451156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475</Words>
  <Application>Microsoft Office PowerPoint</Application>
  <PresentationFormat>Widescreen</PresentationFormat>
  <Paragraphs>90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Tutorial</vt:lpstr>
      <vt:lpstr>Pave</vt:lpstr>
      <vt:lpstr>Pave</vt:lpstr>
      <vt:lpstr> You can use Pave to  quickly compare many  different careers. </vt:lpstr>
      <vt:lpstr>The circles on the right represent job groups.  Hover over the circles to see the job group details.    </vt:lpstr>
      <vt:lpstr>The circles on the right represent job groups.  Hover over the circles to see the job group details. 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The skill sliders let you look at jobs that use different amounts of various skillsets.  Move the slider handle below to “Lots” to see which jobs use more math skills.     </vt:lpstr>
      <vt:lpstr>The skill sliders let you look at jobs that use different amounts of various skillsets.  Move the slider handle below to “Lots” to see which jobs use more math skills.     </vt:lpstr>
      <vt:lpstr>PowerPoint Presentation</vt:lpstr>
      <vt:lpstr>PowerPoint Presentation</vt:lpstr>
      <vt:lpstr>    </vt:lpstr>
      <vt:lpstr>    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Pave</dc:title>
  <dc:creator>Daniel Corner</dc:creator>
  <cp:lastModifiedBy>Daniel Corner</cp:lastModifiedBy>
  <cp:revision>9</cp:revision>
  <dcterms:modified xsi:type="dcterms:W3CDTF">2018-05-21T16:01:39Z</dcterms:modified>
</cp:coreProperties>
</file>